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Montserrat Black"/>
      <p:bold r:id="rId46"/>
      <p:boldItalic r:id="rId47"/>
    </p:embeddedFont>
    <p:embeddedFont>
      <p:font typeface="Montserrat"/>
      <p:regular r:id="rId48"/>
      <p:bold r:id="rId49"/>
      <p:italic r:id="rId50"/>
      <p:boldItalic r:id="rId51"/>
    </p:embeddedFont>
    <p:embeddedFont>
      <p:font typeface="Montserrat Light"/>
      <p:regular r:id="rId52"/>
      <p:bold r:id="rId53"/>
      <p:italic r:id="rId54"/>
      <p:boldItalic r:id="rId55"/>
    </p:embeddedFont>
    <p:embeddedFont>
      <p:font typeface="Montserrat ExtraBold"/>
      <p:bold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A0373A-BF64-4E9A-9EDD-A20CC000A093}">
  <a:tblStyle styleId="{31A0373A-BF64-4E9A-9EDD-A20CC000A0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ontserratBlack-bold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regular.fntdata"/><Relationship Id="rId47" Type="http://schemas.openxmlformats.org/officeDocument/2006/relationships/font" Target="fonts/MontserratBlack-boldItalic.fntdata"/><Relationship Id="rId4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MontserratLight-bold.fntdata"/><Relationship Id="rId52" Type="http://schemas.openxmlformats.org/officeDocument/2006/relationships/font" Target="fonts/MontserratLight-regular.fntdata"/><Relationship Id="rId11" Type="http://schemas.openxmlformats.org/officeDocument/2006/relationships/slide" Target="slides/slide6.xml"/><Relationship Id="rId55" Type="http://schemas.openxmlformats.org/officeDocument/2006/relationships/font" Target="fonts/MontserratLight-boldItalic.fntdata"/><Relationship Id="rId10" Type="http://schemas.openxmlformats.org/officeDocument/2006/relationships/slide" Target="slides/slide5.xml"/><Relationship Id="rId54" Type="http://schemas.openxmlformats.org/officeDocument/2006/relationships/font" Target="fonts/MontserratLight-italic.fntdata"/><Relationship Id="rId13" Type="http://schemas.openxmlformats.org/officeDocument/2006/relationships/slide" Target="slides/slide8.xml"/><Relationship Id="rId57" Type="http://schemas.openxmlformats.org/officeDocument/2006/relationships/font" Target="fonts/MontserratExtraBold-bold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Extra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5f6cdbfa5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5f6cdbfa5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086d57dfb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086d57dfb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for process and timeline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Could potentially be put after full rig design picture bc this info is kinda general to all systems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0c86bdb4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0c86bdb4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086d57df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086d57df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Recline vs adjust seat back angle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086d57dfb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086d57dfb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bring this up at the end of the cdr - discussion topic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086d57dfb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086d57dfb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dc2cb7e6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dc2cb7e6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086d57dfb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086d57dfb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086d57dfb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086d57dfb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Waterjet cut and bent and drill out holes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dc2cb7e6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dc2cb7e6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dc2cb7e6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dc2cb7e6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Steering wheel vs steering simulation base?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bigger scope - it’s everything of the subassembly not just steering wheel and frh vertical pieces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 rigid -&gt; should probably be adjustable instead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is easier to explain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capabilities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Probably delete red highlight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Ways it can move (both SW and FRH)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Steering wheel choice tbd - have option to use bought steering wheel but also can do spline adaptation?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78b883d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78b883d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f7cbd66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f7cbd66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Steering wheel vs steering simulation base?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bigger scope - it’s everything of the subassembly not just steering wheel and frh vertical pieces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 rigid -&gt; should probably be adjustable instead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is easier to explain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capabilities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Probably delete red highlight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Ways it can move (both SW and FRH)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Steering wheel choice tbd - have option to use bought steering wheel but also can do spline adaptation?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f7cbd663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f7cbd663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the manufacturing process a table? (part, machine, time in days)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Assembly after manufacturing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Assembly</a:t>
            </a:r>
            <a:r>
              <a:rPr lang="en"/>
              <a:t> is a generic order of operations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0c86bdb45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0c86bdb45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the manufacturing process a table? (part, machine, time in days)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Assembly after manufacturing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Assembly is a generic order of operations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f825e7a0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f825e7a0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Bring up at end of cdr - do we still want the y movement? (not angle - thinking about end positions)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eb37fa20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eb37fa20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f825e7a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f825e7a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086d57d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d086d57d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086d57dfb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d086d57dfb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0c86bdb4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0c86bdb4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pedal face relative to heel stop (in x and z)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pedals in x direction as a unit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pedals in z direction as a unit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pedal angle about y as a unit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doing and be able to show visually where that corresponds to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086d57df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086d57df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00a02d1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00a02d1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1031058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1031058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d2661de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cd2661de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086d57dfb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086d57dfb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d086d57dfb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d086d57dfb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086d57dfb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d086d57dfb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086d57dfb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d086d57dfb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06ca135ed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06ca135e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06ca135e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06ca135e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06ca135ed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06ca135e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06c5b838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06c5b838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eb37fa208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eb37fa208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be able to find the most comfortable position for the drivers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do this, we have the following goals in mind: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Adjustable rig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 feedback on comfort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Reusable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06ca135bb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06ca135bb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eb37fa20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eb37fa20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to adjust these elements based on goals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valuable for positioning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 at base of MRH - DRAW IT SOMEWHERE @JENNIFER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XYZ see little axis thing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eb37fa208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eb37fa208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Linked a spreadsheet of rules that constrain the movement allowance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rule is the F553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do this at comp so we want to make sure it works before chassis design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Essentially is used to ensure that the driver is within the car and will be safe in the event of a rollover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Test is roughly performed by having a long straight object placed from FRH to MRH and checking to see that helmet to stick is at least 50 mm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06ca135e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06ca135e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086d57df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086d57df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Minimize vibrations? -&gt; React Torque Effectively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Reiterate origin is center of the base of the MRH in this slide -&gt; clarify origin and explain mrh z movement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086d57df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086d57df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Rigid is a weird word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ordering?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4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807000" y="2361650"/>
            <a:ext cx="3982800" cy="11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807025" y="3653250"/>
            <a:ext cx="39828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6" name="Google Shape;16;p2"/>
          <p:cNvCxnSpPr/>
          <p:nvPr/>
        </p:nvCxnSpPr>
        <p:spPr>
          <a:xfrm>
            <a:off x="4572000" y="2311325"/>
            <a:ext cx="0" cy="2135700"/>
          </a:xfrm>
          <a:prstGeom prst="straightConnector1">
            <a:avLst/>
          </a:prstGeom>
          <a:noFill/>
          <a:ln cap="flat" cmpd="sng" w="38100">
            <a:solidFill>
              <a:srgbClr val="C4122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Google Shape;17;p2"/>
          <p:cNvSpPr/>
          <p:nvPr/>
        </p:nvSpPr>
        <p:spPr>
          <a:xfrm>
            <a:off x="-8400" y="-6867"/>
            <a:ext cx="9160800" cy="4803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264125" y="744500"/>
            <a:ext cx="2011200" cy="32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25" y="4663225"/>
            <a:ext cx="3921000" cy="4803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 txBox="1"/>
          <p:nvPr/>
        </p:nvSpPr>
        <p:spPr>
          <a:xfrm>
            <a:off x="82400" y="4662950"/>
            <a:ext cx="4449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Critical Design Review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2" name="Google Shape;22;p2"/>
          <p:cNvGrpSpPr/>
          <p:nvPr/>
        </p:nvGrpSpPr>
        <p:grpSpPr>
          <a:xfrm>
            <a:off x="2835575" y="627327"/>
            <a:ext cx="3472858" cy="1456395"/>
            <a:chOff x="2485450" y="627327"/>
            <a:chExt cx="3472858" cy="1456395"/>
          </a:xfrm>
        </p:grpSpPr>
        <p:pic>
          <p:nvPicPr>
            <p:cNvPr id="23" name="Google Shape;23;p2"/>
            <p:cNvPicPr preferRelativeResize="0"/>
            <p:nvPr/>
          </p:nvPicPr>
          <p:blipFill rotWithShape="1">
            <a:blip r:embed="rId2">
              <a:alphaModFix/>
            </a:blip>
            <a:srcRect b="0" l="0" r="0" t="78922"/>
            <a:stretch/>
          </p:blipFill>
          <p:spPr>
            <a:xfrm>
              <a:off x="2485450" y="1819798"/>
              <a:ext cx="3472858" cy="263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30449" y="627327"/>
              <a:ext cx="2982873" cy="11114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MAIN_POINT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175"/>
            <a:ext cx="9144000" cy="5143500"/>
          </a:xfrm>
          <a:prstGeom prst="rect">
            <a:avLst/>
          </a:prstGeom>
          <a:solidFill>
            <a:srgbClr val="A6192E"/>
          </a:solidFill>
          <a:ln cap="flat" cmpd="sng" w="9525">
            <a:solidFill>
              <a:srgbClr val="A619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28" name="Google Shape;2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79075" y="-65"/>
            <a:ext cx="685200" cy="514356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List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311700" y="1076188"/>
            <a:ext cx="85206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ITLE_AND_BODY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311700" y="1076200"/>
            <a:ext cx="41520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80300" y="1076200"/>
            <a:ext cx="41520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Text">
  <p:cSld name="TITLE_AND_BODY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260950" y="851525"/>
            <a:ext cx="1929600" cy="20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93250"/>
            <a:ext cx="8520600" cy="43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AND_BODY_1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260950" y="851525"/>
            <a:ext cx="1929600" cy="20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46" name="Google Shape;46;p7"/>
          <p:cNvSpPr/>
          <p:nvPr/>
        </p:nvSpPr>
        <p:spPr>
          <a:xfrm>
            <a:off x="-125" y="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TITLE_3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>
            <a:off x="-75" y="25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88850" y="1870038"/>
            <a:ext cx="3766300" cy="140344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/>
          <p:nvPr/>
        </p:nvSpPr>
        <p:spPr>
          <a:xfrm>
            <a:off x="-1200" y="-6875"/>
            <a:ext cx="9147600" cy="4803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-2375" y="4663225"/>
            <a:ext cx="9148800" cy="4803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 txBox="1"/>
          <p:nvPr>
            <p:ph idx="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775" y="4663225"/>
            <a:ext cx="9148200" cy="4803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076188"/>
            <a:ext cx="8520600" cy="3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" name="Google Shape;9;p1"/>
          <p:cNvSpPr txBox="1"/>
          <p:nvPr/>
        </p:nvSpPr>
        <p:spPr>
          <a:xfrm>
            <a:off x="3992850" y="4663225"/>
            <a:ext cx="48396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Rig CDR </a:t>
            </a: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|  April 14</a:t>
            </a:r>
            <a:r>
              <a:rPr b="1" baseline="30000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</a:t>
            </a: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2021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53575" y="4768525"/>
            <a:ext cx="3757355" cy="269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1;p1"/>
          <p:cNvCxnSpPr/>
          <p:nvPr/>
        </p:nvCxnSpPr>
        <p:spPr>
          <a:xfrm>
            <a:off x="311700" y="940850"/>
            <a:ext cx="1824900" cy="0"/>
          </a:xfrm>
          <a:prstGeom prst="straightConnector1">
            <a:avLst/>
          </a:prstGeom>
          <a:noFill/>
          <a:ln cap="flat" cmpd="sng" w="38100">
            <a:solidFill>
              <a:srgbClr val="A6192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b="1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gif"/><Relationship Id="rId4" Type="http://schemas.openxmlformats.org/officeDocument/2006/relationships/image" Target="../media/image26.png"/><Relationship Id="rId5" Type="http://schemas.openxmlformats.org/officeDocument/2006/relationships/image" Target="../media/image36.gif"/><Relationship Id="rId6" Type="http://schemas.openxmlformats.org/officeDocument/2006/relationships/image" Target="../media/image24.png"/><Relationship Id="rId7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27.png"/><Relationship Id="rId6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ocs.google.com/spreadsheets/d/1oq0Y0ip5fTlwG7yh1L-ChARiiy7hxSgyLmjKYtCYnSo/edit?usp=sharing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spreadsheets/d/15phJyhkNWQqZMi9PGMTzSEp6R2-Ne-k5ffU-1Hbuo0I/edit?usp=sharing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ctrTitle"/>
          </p:nvPr>
        </p:nvSpPr>
        <p:spPr>
          <a:xfrm>
            <a:off x="4807000" y="2361650"/>
            <a:ext cx="3982800" cy="11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Rig™ CDR</a:t>
            </a:r>
            <a:endParaRPr/>
          </a:p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4807025" y="3355600"/>
            <a:ext cx="4337100" cy="10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System Leads: </a:t>
            </a:r>
            <a:r>
              <a:rPr lang="en"/>
              <a:t>Pravir Das, </a:t>
            </a:r>
            <a:r>
              <a:rPr lang="en"/>
              <a:t>Tate Johnson, </a:t>
            </a:r>
            <a:r>
              <a:rPr lang="en"/>
              <a:t>Bisrat Mekonnen, Gabriel Prado, Tony Tao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Manager:</a:t>
            </a:r>
            <a:r>
              <a:rPr lang="en"/>
              <a:t> Jennifer Yang</a:t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 rotWithShape="1">
          <a:blip r:embed="rId3">
            <a:alphaModFix/>
          </a:blip>
          <a:srcRect b="2625" l="6495" r="4410" t="1909"/>
          <a:stretch/>
        </p:blipFill>
        <p:spPr>
          <a:xfrm>
            <a:off x="744700" y="1836350"/>
            <a:ext cx="2565326" cy="256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725" y="2179700"/>
            <a:ext cx="3266024" cy="228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300" y="2979550"/>
            <a:ext cx="1482750" cy="14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2700" y="2881988"/>
            <a:ext cx="1763150" cy="15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311700" y="1076200"/>
            <a:ext cx="71457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Manufacture and Assembly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80/20 inc. aluminum extrusion and off-the-shelf parts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 -slot profiles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Extrusion lengths ordered pre-cut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begin assembly immediately after parts arrive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CHASSIS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CHASSIS</a:t>
            </a:r>
            <a:endParaRPr/>
          </a:p>
        </p:txBody>
      </p:sp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46" name="Google Shape;146;p19"/>
          <p:cNvGraphicFramePr/>
          <p:nvPr/>
        </p:nvGraphicFramePr>
        <p:xfrm>
          <a:off x="312000" y="107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{31A0373A-BF64-4E9A-9EDD-A20CC000A093}</a:tableStyleId>
              </a:tblPr>
              <a:tblGrid>
                <a:gridCol w="2130000"/>
                <a:gridCol w="2130000"/>
                <a:gridCol w="2130000"/>
                <a:gridCol w="2130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 of Part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Mfg Method(s)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Location(s)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Lead time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MRH Brackets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3D printed clamp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Andrew’s house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days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MRH PVC pipe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Band saw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ICE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day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SEAT</a:t>
            </a:r>
            <a:endParaRPr/>
          </a:p>
        </p:txBody>
      </p:sp>
      <p:sp>
        <p:nvSpPr>
          <p:cNvPr id="152" name="Google Shape;152;p20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311700" y="1076188"/>
            <a:ext cx="85206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Function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driver forces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Assume all real car positions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Recline and provide X-dir </a:t>
            </a:r>
            <a:r>
              <a:rPr lang="en"/>
              <a:t>adjustability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275" y="301875"/>
            <a:ext cx="2922025" cy="220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397" y="2460350"/>
            <a:ext cx="2650901" cy="217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3854" y="1687275"/>
            <a:ext cx="3881175" cy="2703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SEAT</a:t>
            </a:r>
            <a:endParaRPr/>
          </a:p>
        </p:txBody>
      </p:sp>
      <p:sp>
        <p:nvSpPr>
          <p:cNvPr id="162" name="Google Shape;162;p21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1"/>
          <p:cNvSpPr txBox="1"/>
          <p:nvPr>
            <p:ph idx="1" type="body"/>
          </p:nvPr>
        </p:nvSpPr>
        <p:spPr>
          <a:xfrm>
            <a:off x="311700" y="1076188"/>
            <a:ext cx="85206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Actual seat ideas: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Cushions </a:t>
            </a:r>
            <a:r>
              <a:rPr lang="en"/>
              <a:t>attached</a:t>
            </a:r>
            <a:r>
              <a:rPr lang="en"/>
              <a:t> to plates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Separate</a:t>
            </a:r>
            <a:r>
              <a:rPr lang="en"/>
              <a:t> seat molded into chassis frame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Potentially split along lower back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 addition of harness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Can use leftover harness (from 17e)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475" y="1499625"/>
            <a:ext cx="3476351" cy="293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SEAT</a:t>
            </a:r>
            <a:endParaRPr/>
          </a:p>
        </p:txBody>
      </p:sp>
      <p:sp>
        <p:nvSpPr>
          <p:cNvPr id="170" name="Google Shape;170;p22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311700" y="1076200"/>
            <a:ext cx="66843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Assembly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Mostly off-the-shelf 80/20 inc components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custom laser cut plywood plates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Begin cutting and assembly ASAP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3125" y="2549825"/>
            <a:ext cx="2150526" cy="209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350" y="2531025"/>
            <a:ext cx="1448050" cy="20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SEAT</a:t>
            </a:r>
            <a:endParaRPr/>
          </a:p>
        </p:txBody>
      </p:sp>
      <p:sp>
        <p:nvSpPr>
          <p:cNvPr id="179" name="Google Shape;179;p23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80" name="Google Shape;180;p23"/>
          <p:cNvGraphicFramePr/>
          <p:nvPr/>
        </p:nvGraphicFramePr>
        <p:xfrm>
          <a:off x="312000" y="107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{31A0373A-BF64-4E9A-9EDD-A20CC000A093}</a:tableStyleId>
              </a:tblPr>
              <a:tblGrid>
                <a:gridCol w="2130000"/>
                <a:gridCol w="2130000"/>
                <a:gridCol w="2130000"/>
                <a:gridCol w="2130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 of Part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Mfg Method(s)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Location(s)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Lead time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Seat Backing Pieces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Laser Cutter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TechSpark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day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250" y="813662"/>
            <a:ext cx="5482301" cy="35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HEADREST</a:t>
            </a:r>
            <a:endParaRPr/>
          </a:p>
        </p:txBody>
      </p:sp>
      <p:sp>
        <p:nvSpPr>
          <p:cNvPr id="187" name="Google Shape;187;p24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311700" y="1076200"/>
            <a:ext cx="66096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Function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</a:t>
            </a:r>
            <a:r>
              <a:rPr lang="en"/>
              <a:t> driver head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Reference position from MRH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Adjustability in z and x dir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850" y="670900"/>
            <a:ext cx="3298474" cy="379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200" y="2421775"/>
            <a:ext cx="3238549" cy="207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HEADREST</a:t>
            </a:r>
            <a:endParaRPr/>
          </a:p>
        </p:txBody>
      </p:sp>
      <p:sp>
        <p:nvSpPr>
          <p:cNvPr id="196" name="Google Shape;196;p25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5"/>
          <p:cNvSpPr txBox="1"/>
          <p:nvPr>
            <p:ph idx="1" type="body"/>
          </p:nvPr>
        </p:nvSpPr>
        <p:spPr>
          <a:xfrm>
            <a:off x="311700" y="1076200"/>
            <a:ext cx="57615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Assembly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Mostly off-the-shelf 80/20 inc components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 machined head rest plate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Begin machining and assembly ASAP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HEADREST</a:t>
            </a:r>
            <a:endParaRPr/>
          </a:p>
        </p:txBody>
      </p:sp>
      <p:sp>
        <p:nvSpPr>
          <p:cNvPr id="203" name="Google Shape;203;p26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04" name="Google Shape;204;p26"/>
          <p:cNvGraphicFramePr/>
          <p:nvPr/>
        </p:nvGraphicFramePr>
        <p:xfrm>
          <a:off x="312000" y="107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{31A0373A-BF64-4E9A-9EDD-A20CC000A093}</a:tableStyleId>
              </a:tblPr>
              <a:tblGrid>
                <a:gridCol w="2130000"/>
                <a:gridCol w="2130000"/>
                <a:gridCol w="2130000"/>
                <a:gridCol w="2130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 of Part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Mfg Method(s)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Location(s)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Lead time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Headrest Backing Plate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WaterJet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Outsource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 weeks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STEERING WHEEL</a:t>
            </a:r>
            <a:endParaRPr/>
          </a:p>
        </p:txBody>
      </p:sp>
      <p:sp>
        <p:nvSpPr>
          <p:cNvPr id="210" name="Google Shape;210;p27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7"/>
          <p:cNvSpPr txBox="1"/>
          <p:nvPr>
            <p:ph idx="1" type="body"/>
          </p:nvPr>
        </p:nvSpPr>
        <p:spPr>
          <a:xfrm>
            <a:off x="311700" y="1076200"/>
            <a:ext cx="59595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25 cm forward from FRH adjustability in the 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 adjustment limited to the height of FRH 8020 bars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45 degree angled slot for the angle about 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Will be able to use purchased steering wheel and CMR wheel through spline adapter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 rotWithShape="1">
          <a:blip r:embed="rId3">
            <a:alphaModFix/>
          </a:blip>
          <a:srcRect b="10105" l="0" r="0" t="11800"/>
          <a:stretch/>
        </p:blipFill>
        <p:spPr>
          <a:xfrm>
            <a:off x="2178475" y="3140500"/>
            <a:ext cx="3287001" cy="152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1200" y="797548"/>
            <a:ext cx="2587950" cy="3540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REVIEW ATTENDANCE</a:t>
            </a:r>
            <a:endParaRPr/>
          </a:p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0"/>
          <p:cNvSpPr txBox="1"/>
          <p:nvPr/>
        </p:nvSpPr>
        <p:spPr>
          <a:xfrm>
            <a:off x="312025" y="1076200"/>
            <a:ext cx="3657000" cy="3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Jennifer Yang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Pravir Das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Gabriel Prado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Bisrat Mekonnen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Tate Johnson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Luis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Aidan Honnold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Griffin Della Grotte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0"/>
          <p:cNvSpPr txBox="1"/>
          <p:nvPr/>
        </p:nvSpPr>
        <p:spPr>
          <a:xfrm>
            <a:off x="3627625" y="1076200"/>
            <a:ext cx="3657000" cy="3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Victoria Han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Andrew Fu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Spencer Haver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Gabriel Botero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Kailee Donez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Kalen Gressler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Danny Marks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ROLL HOOP</a:t>
            </a:r>
            <a:endParaRPr/>
          </a:p>
        </p:txBody>
      </p:sp>
      <p:sp>
        <p:nvSpPr>
          <p:cNvPr id="219" name="Google Shape;219;p28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28"/>
          <p:cNvSpPr txBox="1"/>
          <p:nvPr>
            <p:ph idx="1" type="body"/>
          </p:nvPr>
        </p:nvSpPr>
        <p:spPr>
          <a:xfrm>
            <a:off x="311700" y="1076200"/>
            <a:ext cx="59595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Moves in the X direction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bar moves up and down in Z</a:t>
            </a:r>
            <a:endParaRPr/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045" y="1884200"/>
            <a:ext cx="3945651" cy="25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1327" y="829425"/>
            <a:ext cx="2509075" cy="30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STEERING WHEEL AND FRONT ROLL HOOP</a:t>
            </a:r>
            <a:endParaRPr/>
          </a:p>
        </p:txBody>
      </p:sp>
      <p:sp>
        <p:nvSpPr>
          <p:cNvPr id="228" name="Google Shape;228;p29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251300" y="991225"/>
            <a:ext cx="45201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Manufacturing </a:t>
            </a:r>
            <a:endParaRPr/>
          </a:p>
        </p:txBody>
      </p:sp>
      <p:graphicFrame>
        <p:nvGraphicFramePr>
          <p:cNvPr id="230" name="Google Shape;230;p29"/>
          <p:cNvGraphicFramePr/>
          <p:nvPr/>
        </p:nvGraphicFramePr>
        <p:xfrm>
          <a:off x="311700" y="154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{31A0373A-BF64-4E9A-9EDD-A20CC000A093}</a:tableStyleId>
              </a:tblPr>
              <a:tblGrid>
                <a:gridCol w="2149825"/>
                <a:gridCol w="2149825"/>
                <a:gridCol w="2149825"/>
                <a:gridCol w="2149825"/>
              </a:tblGrid>
              <a:tr h="46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 of Part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Mfg Method(s)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Location(s)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Lead time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46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Top Plate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Mill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TechSpark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day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46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Side Plates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Mill and CNC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TechSpark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day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46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Back Brackets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Mill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TechSpark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day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46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Tube Mount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3D Printer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TechSpark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 day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46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Tube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BandSaw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TechSpark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day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STEERING WHEEL AND FRONT ROLL HOOP</a:t>
            </a:r>
            <a:endParaRPr/>
          </a:p>
        </p:txBody>
      </p:sp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0"/>
          <p:cNvSpPr txBox="1"/>
          <p:nvPr/>
        </p:nvSpPr>
        <p:spPr>
          <a:xfrm>
            <a:off x="311700" y="1007800"/>
            <a:ext cx="5720400" cy="3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Assembly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Assemble steering top, side and back plates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Assemble Front Roll Hoop Mounts onto Front Roll Hoop Tube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brackets to mount z adjust bars to the rig chassis base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Mount FRH sub-assembly to z adjust bars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Mount x adjust bars to z adjust bars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Mount steering sub-assembly to x adjust bars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850" y="829425"/>
            <a:ext cx="2991550" cy="36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 IMPACT MEMBER</a:t>
            </a:r>
            <a:endParaRPr/>
          </a:p>
        </p:txBody>
      </p:sp>
      <p:sp>
        <p:nvSpPr>
          <p:cNvPr id="244" name="Google Shape;244;p31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1"/>
          <p:cNvSpPr txBox="1"/>
          <p:nvPr>
            <p:ph idx="1" type="body"/>
          </p:nvPr>
        </p:nvSpPr>
        <p:spPr>
          <a:xfrm>
            <a:off x="311700" y="1074500"/>
            <a:ext cx="37608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Provides spatial reference for the location of the side impact members relative to the driver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for more complete ergonomic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Made with PVC, U-joints, and aluminum mounting brackets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599" y="1162762"/>
            <a:ext cx="4872402" cy="3209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 IMPACT MEMBER</a:t>
            </a:r>
            <a:endParaRPr/>
          </a:p>
        </p:txBody>
      </p:sp>
      <p:sp>
        <p:nvSpPr>
          <p:cNvPr id="252" name="Google Shape;252;p32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32"/>
          <p:cNvSpPr txBox="1"/>
          <p:nvPr>
            <p:ph idx="1" type="body"/>
          </p:nvPr>
        </p:nvSpPr>
        <p:spPr>
          <a:xfrm>
            <a:off x="311700" y="1076188"/>
            <a:ext cx="85206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Designed for independent height adjustment on hoop bars for all possible positioning in future cockpit designs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U-joints and telescoping PVC tubing allow for different side impact sizing and heights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Custom brackets lock to rails to fixed position using 8020 hardware</a:t>
            </a:r>
            <a:endParaRPr/>
          </a:p>
        </p:txBody>
      </p:sp>
      <p:pic>
        <p:nvPicPr>
          <p:cNvPr id="254" name="Google Shape;254;p32"/>
          <p:cNvPicPr preferRelativeResize="0"/>
          <p:nvPr/>
        </p:nvPicPr>
        <p:blipFill rotWithShape="1">
          <a:blip r:embed="rId3">
            <a:alphaModFix/>
          </a:blip>
          <a:srcRect b="33918" l="5015" r="5905" t="18734"/>
          <a:stretch/>
        </p:blipFill>
        <p:spPr>
          <a:xfrm>
            <a:off x="36225" y="3238400"/>
            <a:ext cx="9071551" cy="14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 IMPACT MEMBER</a:t>
            </a:r>
            <a:endParaRPr/>
          </a:p>
        </p:txBody>
      </p:sp>
      <p:sp>
        <p:nvSpPr>
          <p:cNvPr id="260" name="Google Shape;260;p33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33"/>
          <p:cNvSpPr txBox="1"/>
          <p:nvPr>
            <p:ph idx="1" type="body"/>
          </p:nvPr>
        </p:nvSpPr>
        <p:spPr>
          <a:xfrm>
            <a:off x="311700" y="2788775"/>
            <a:ext cx="5082900" cy="15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Assembly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/>
              <a:t>U-joints glued to PVC segments, joints then glued to brackets. </a:t>
            </a:r>
            <a:endParaRPr sz="14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/>
              <a:t>Bracket attachment to frame can be done at any time depending on timelines</a:t>
            </a:r>
            <a:endParaRPr sz="1400"/>
          </a:p>
        </p:txBody>
      </p:sp>
      <p:pic>
        <p:nvPicPr>
          <p:cNvPr id="262" name="Google Shape;262;p33"/>
          <p:cNvPicPr preferRelativeResize="0"/>
          <p:nvPr/>
        </p:nvPicPr>
        <p:blipFill rotWithShape="1">
          <a:blip r:embed="rId3">
            <a:alphaModFix/>
          </a:blip>
          <a:srcRect b="22919" l="10110" r="8089" t="35386"/>
          <a:stretch/>
        </p:blipFill>
        <p:spPr>
          <a:xfrm>
            <a:off x="5829700" y="2683739"/>
            <a:ext cx="2794200" cy="19003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3" name="Google Shape;263;p33"/>
          <p:cNvGraphicFramePr/>
          <p:nvPr/>
        </p:nvGraphicFramePr>
        <p:xfrm>
          <a:off x="312000" y="1420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{31A0373A-BF64-4E9A-9EDD-A20CC000A093}</a:tableStyleId>
              </a:tblPr>
              <a:tblGrid>
                <a:gridCol w="2130000"/>
                <a:gridCol w="2130000"/>
                <a:gridCol w="2130000"/>
                <a:gridCol w="2130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 of Part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Mfg Method(s)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Location(s)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Lead time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U-joint brackets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Mill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TechSpark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Completed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PVC segments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Cutting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ICE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day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64" name="Google Shape;264;p33"/>
          <p:cNvSpPr txBox="1"/>
          <p:nvPr/>
        </p:nvSpPr>
        <p:spPr>
          <a:xfrm>
            <a:off x="311689" y="958532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Manufacturing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PEDALS</a:t>
            </a:r>
            <a:endParaRPr/>
          </a:p>
        </p:txBody>
      </p:sp>
      <p:sp>
        <p:nvSpPr>
          <p:cNvPr id="270" name="Google Shape;270;p34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34"/>
          <p:cNvSpPr txBox="1"/>
          <p:nvPr>
            <p:ph idx="1" type="body"/>
          </p:nvPr>
        </p:nvSpPr>
        <p:spPr>
          <a:xfrm>
            <a:off x="311700" y="1076200"/>
            <a:ext cx="52029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Heusinkveld</a:t>
            </a:r>
            <a:r>
              <a:rPr lang="en"/>
              <a:t> Sim Pedals Ultimate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pedal set (brake + accelerator)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Extremely good adjustability 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4"/>
          <p:cNvPicPr preferRelativeResize="0"/>
          <p:nvPr/>
        </p:nvPicPr>
        <p:blipFill rotWithShape="1">
          <a:blip r:embed="rId3">
            <a:alphaModFix/>
          </a:blip>
          <a:srcRect b="0" l="4671" r="0" t="0"/>
          <a:stretch/>
        </p:blipFill>
        <p:spPr>
          <a:xfrm>
            <a:off x="4669075" y="620775"/>
            <a:ext cx="4304123" cy="33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PEDALS</a:t>
            </a:r>
            <a:endParaRPr/>
          </a:p>
        </p:txBody>
      </p:sp>
      <p:sp>
        <p:nvSpPr>
          <p:cNvPr id="278" name="Google Shape;278;p35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5"/>
          <p:cNvSpPr txBox="1"/>
          <p:nvPr>
            <p:ph idx="1" type="body"/>
          </p:nvPr>
        </p:nvSpPr>
        <p:spPr>
          <a:xfrm>
            <a:off x="311700" y="1076188"/>
            <a:ext cx="85206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Heusinkveld pedals will fit current subframe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5"/>
          <p:cNvPicPr preferRelativeResize="0"/>
          <p:nvPr/>
        </p:nvPicPr>
        <p:blipFill rotWithShape="1">
          <a:blip r:embed="rId3">
            <a:alphaModFix/>
          </a:blip>
          <a:srcRect b="0" l="47870" r="0" t="0"/>
          <a:stretch/>
        </p:blipFill>
        <p:spPr>
          <a:xfrm>
            <a:off x="4818700" y="1567375"/>
            <a:ext cx="1670366" cy="289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 rotWithShape="1">
          <a:blip r:embed="rId4">
            <a:alphaModFix/>
          </a:blip>
          <a:srcRect b="0" l="4671" r="0" t="0"/>
          <a:stretch/>
        </p:blipFill>
        <p:spPr>
          <a:xfrm>
            <a:off x="6677049" y="2283775"/>
            <a:ext cx="2336876" cy="1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350" y="1501824"/>
            <a:ext cx="3394100" cy="297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6"/>
          <p:cNvPicPr preferRelativeResize="0"/>
          <p:nvPr/>
        </p:nvPicPr>
        <p:blipFill rotWithShape="1">
          <a:blip r:embed="rId3">
            <a:alphaModFix/>
          </a:blip>
          <a:srcRect b="4616" l="0" r="0" t="0"/>
          <a:stretch/>
        </p:blipFill>
        <p:spPr>
          <a:xfrm>
            <a:off x="6340125" y="2431550"/>
            <a:ext cx="2865474" cy="20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012" y="-297647"/>
            <a:ext cx="2691525" cy="2356598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PEDALS</a:t>
            </a:r>
            <a:endParaRPr/>
          </a:p>
        </p:txBody>
      </p:sp>
      <p:sp>
        <p:nvSpPr>
          <p:cNvPr id="290" name="Google Shape;290;p36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36"/>
          <p:cNvSpPr txBox="1"/>
          <p:nvPr>
            <p:ph idx="1" type="body"/>
          </p:nvPr>
        </p:nvSpPr>
        <p:spPr>
          <a:xfrm>
            <a:off x="-108075" y="878900"/>
            <a:ext cx="3508200" cy="30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Serves as an adjustable structure for mounting pedals and heel cups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Pedal face can be adjusted relative to the heel cups in X and Z</a:t>
            </a:r>
            <a:endParaRPr sz="1200"/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Heel cups can move in X and Z</a:t>
            </a:r>
            <a:endParaRPr sz="1200"/>
          </a:p>
          <a:p>
            <a:pPr indent="0" lvl="0" marL="13716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Angle of pedals can be adjusted about Y </a:t>
            </a:r>
            <a:endParaRPr sz="1200"/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Angle of pedal face can be adjusted independent of heel cup (thanks to Heusinkveld pedals)</a:t>
            </a:r>
            <a:endParaRPr sz="1200"/>
          </a:p>
        </p:txBody>
      </p:sp>
      <p:sp>
        <p:nvSpPr>
          <p:cNvPr id="292" name="Google Shape;292;p36"/>
          <p:cNvSpPr/>
          <p:nvPr/>
        </p:nvSpPr>
        <p:spPr>
          <a:xfrm rot="234530">
            <a:off x="2748006" y="3273379"/>
            <a:ext cx="3692289" cy="16599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192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6192E"/>
              </a:highlight>
            </a:endParaRPr>
          </a:p>
        </p:txBody>
      </p:sp>
      <p:pic>
        <p:nvPicPr>
          <p:cNvPr id="293" name="Google Shape;29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8275" y="-1"/>
            <a:ext cx="2597325" cy="243153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/>
          <p:cNvSpPr/>
          <p:nvPr/>
        </p:nvSpPr>
        <p:spPr>
          <a:xfrm rot="-958480">
            <a:off x="3271115" y="2216205"/>
            <a:ext cx="3871920" cy="2094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192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6192E"/>
              </a:highlight>
            </a:endParaRPr>
          </a:p>
        </p:txBody>
      </p:sp>
      <p:sp>
        <p:nvSpPr>
          <p:cNvPr id="295" name="Google Shape;295;p36"/>
          <p:cNvSpPr/>
          <p:nvPr/>
        </p:nvSpPr>
        <p:spPr>
          <a:xfrm flipH="1" rot="6896888">
            <a:off x="2830604" y="978836"/>
            <a:ext cx="1797307" cy="468279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A6192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6"/>
          <p:cNvPicPr preferRelativeResize="0"/>
          <p:nvPr/>
        </p:nvPicPr>
        <p:blipFill rotWithShape="1">
          <a:blip r:embed="rId6">
            <a:alphaModFix/>
          </a:blip>
          <a:srcRect b="14861" l="15541" r="51842" t="30053"/>
          <a:stretch/>
        </p:blipFill>
        <p:spPr>
          <a:xfrm>
            <a:off x="3539500" y="3629737"/>
            <a:ext cx="1065499" cy="101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6"/>
          <p:cNvPicPr preferRelativeResize="0"/>
          <p:nvPr/>
        </p:nvPicPr>
        <p:blipFill rotWithShape="1">
          <a:blip r:embed="rId7">
            <a:alphaModFix/>
          </a:blip>
          <a:srcRect b="14469" l="16107" r="53071" t="34167"/>
          <a:stretch/>
        </p:blipFill>
        <p:spPr>
          <a:xfrm>
            <a:off x="4693869" y="3652837"/>
            <a:ext cx="1030526" cy="96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/>
          <p:nvPr/>
        </p:nvSpPr>
        <p:spPr>
          <a:xfrm rot="-190790">
            <a:off x="3061230" y="4486187"/>
            <a:ext cx="676041" cy="1138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192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6192E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PEDALS</a:t>
            </a:r>
            <a:endParaRPr/>
          </a:p>
        </p:txBody>
      </p:sp>
      <p:sp>
        <p:nvSpPr>
          <p:cNvPr id="304" name="Google Shape;304;p37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7"/>
          <p:cNvSpPr txBox="1"/>
          <p:nvPr>
            <p:ph idx="1" type="body"/>
          </p:nvPr>
        </p:nvSpPr>
        <p:spPr>
          <a:xfrm>
            <a:off x="213050" y="1132575"/>
            <a:ext cx="47520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Adjustability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Pedal face adjustment system is very simple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Involves removing the center screw, moving pedal face to desired location, and placing screw in again.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easily machine our own pedal face to use</a:t>
            </a:r>
            <a:endParaRPr/>
          </a:p>
        </p:txBody>
      </p:sp>
      <p:pic>
        <p:nvPicPr>
          <p:cNvPr id="306" name="Google Shape;306;p37"/>
          <p:cNvPicPr preferRelativeResize="0"/>
          <p:nvPr/>
        </p:nvPicPr>
        <p:blipFill rotWithShape="1">
          <a:blip r:embed="rId3">
            <a:alphaModFix/>
          </a:blip>
          <a:srcRect b="47041" l="21162" r="60650" t="20994"/>
          <a:stretch/>
        </p:blipFill>
        <p:spPr>
          <a:xfrm>
            <a:off x="5937350" y="380475"/>
            <a:ext cx="2651300" cy="349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311700" y="1076188"/>
            <a:ext cx="85206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Goals and Specifications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Rules Requirements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Overview</a:t>
            </a:r>
            <a:endParaRPr>
              <a:highlight>
                <a:srgbClr val="FF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Costs Summary (BOM)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Schedule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Documentation</a:t>
            </a:r>
            <a:endParaRPr/>
          </a:p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PEDALS</a:t>
            </a:r>
            <a:endParaRPr/>
          </a:p>
        </p:txBody>
      </p:sp>
      <p:sp>
        <p:nvSpPr>
          <p:cNvPr id="312" name="Google Shape;312;p38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13" name="Google Shape;313;p38"/>
          <p:cNvGraphicFramePr/>
          <p:nvPr/>
        </p:nvGraphicFramePr>
        <p:xfrm>
          <a:off x="312000" y="1163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{31A0373A-BF64-4E9A-9EDD-A20CC000A093}</a:tableStyleId>
              </a:tblPr>
              <a:tblGrid>
                <a:gridCol w="2130000"/>
                <a:gridCol w="2130000"/>
                <a:gridCol w="2130000"/>
                <a:gridCol w="2130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 of Part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Mfg Method(s)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Location(s)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Lead time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Heel Cup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Waterjet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External Vendor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 weeks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14" name="Google Shape;314;p38"/>
          <p:cNvSpPr txBox="1"/>
          <p:nvPr/>
        </p:nvSpPr>
        <p:spPr>
          <a:xfrm>
            <a:off x="364525" y="2639600"/>
            <a:ext cx="476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All other parts will be purchased from 80/20 Inc and McMaster-Carr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PEDALS</a:t>
            </a:r>
            <a:endParaRPr/>
          </a:p>
        </p:txBody>
      </p:sp>
      <p:sp>
        <p:nvSpPr>
          <p:cNvPr id="320" name="Google Shape;320;p39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311700" y="1076200"/>
            <a:ext cx="42261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Preload t-slot nuts into 80/20 H-frame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Assemble H-frame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Mount H-frame assembly to vertical 80/20s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Mount subframe to The Rig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Mount Heusinkveld pedals to subframe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Mount heel cups to subframe  </a:t>
            </a:r>
            <a:endParaRPr/>
          </a:p>
        </p:txBody>
      </p:sp>
      <p:pic>
        <p:nvPicPr>
          <p:cNvPr id="322" name="Google Shape;3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725" y="-2"/>
            <a:ext cx="4443426" cy="38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HARDWARE</a:t>
            </a:r>
            <a:endParaRPr/>
          </a:p>
        </p:txBody>
      </p:sp>
      <p:sp>
        <p:nvSpPr>
          <p:cNvPr id="328" name="Google Shape;328;p40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" name="Google Shape;3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00" y="1334350"/>
            <a:ext cx="176212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4563" y="1439113"/>
            <a:ext cx="164782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0675" y="1284562"/>
            <a:ext cx="1870250" cy="18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0"/>
          <p:cNvPicPr preferRelativeResize="0"/>
          <p:nvPr/>
        </p:nvPicPr>
        <p:blipFill rotWithShape="1">
          <a:blip r:embed="rId6">
            <a:alphaModFix/>
          </a:blip>
          <a:srcRect b="0" l="36028" r="0" t="1497"/>
          <a:stretch/>
        </p:blipFill>
        <p:spPr>
          <a:xfrm>
            <a:off x="4892450" y="1127825"/>
            <a:ext cx="1381800" cy="186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33" name="Google Shape;333;p40"/>
          <p:cNvSpPr txBox="1"/>
          <p:nvPr>
            <p:ph idx="1" type="body"/>
          </p:nvPr>
        </p:nvSpPr>
        <p:spPr>
          <a:xfrm>
            <a:off x="311700" y="3033168"/>
            <a:ext cx="8520600" cy="14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Fanatec ClubSport wheelbase + Formula style wheel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Heusinkveld Ultimate Pedals 2 piece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Oculus</a:t>
            </a:r>
            <a:r>
              <a:rPr lang="en"/>
              <a:t> Rift S</a:t>
            </a:r>
            <a:endParaRPr/>
          </a:p>
        </p:txBody>
      </p:sp>
      <p:pic>
        <p:nvPicPr>
          <p:cNvPr id="334" name="Google Shape;33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5938" y="1439113"/>
            <a:ext cx="164782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2050" y="1284562"/>
            <a:ext cx="1870250" cy="18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0"/>
          <p:cNvPicPr preferRelativeResize="0"/>
          <p:nvPr/>
        </p:nvPicPr>
        <p:blipFill rotWithShape="1">
          <a:blip r:embed="rId6">
            <a:alphaModFix/>
          </a:blip>
          <a:srcRect b="0" l="36028" r="0" t="1497"/>
          <a:stretch/>
        </p:blipFill>
        <p:spPr>
          <a:xfrm>
            <a:off x="4853825" y="1127825"/>
            <a:ext cx="1381800" cy="186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HARDWARE</a:t>
            </a:r>
            <a:endParaRPr/>
          </a:p>
        </p:txBody>
      </p:sp>
      <p:sp>
        <p:nvSpPr>
          <p:cNvPr id="342" name="Google Shape;342;p41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3" name="Google Shape;3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975" y="1191875"/>
            <a:ext cx="176212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9513" y="2721588"/>
            <a:ext cx="1647825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1"/>
          <p:cNvSpPr txBox="1"/>
          <p:nvPr>
            <p:ph idx="1" type="body"/>
          </p:nvPr>
        </p:nvSpPr>
        <p:spPr>
          <a:xfrm>
            <a:off x="311700" y="1076200"/>
            <a:ext cx="60261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Wheelbase 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“Best of the rest” - belt driven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 to 8 Nm of </a:t>
            </a:r>
            <a:r>
              <a:rPr lang="en"/>
              <a:t>torque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Interchangeable</a:t>
            </a:r>
            <a:r>
              <a:rPr lang="en"/>
              <a:t> wheels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675" y="1476850"/>
            <a:ext cx="4210301" cy="315772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2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HARDWARE</a:t>
            </a:r>
            <a:endParaRPr/>
          </a:p>
        </p:txBody>
      </p:sp>
      <p:sp>
        <p:nvSpPr>
          <p:cNvPr id="352" name="Google Shape;352;p42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42"/>
          <p:cNvSpPr txBox="1"/>
          <p:nvPr>
            <p:ph idx="1" type="body"/>
          </p:nvPr>
        </p:nvSpPr>
        <p:spPr>
          <a:xfrm>
            <a:off x="311700" y="1076200"/>
            <a:ext cx="60261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Pedals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Literally could not ask for better pedals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Integrated</a:t>
            </a:r>
            <a:r>
              <a:rPr lang="en"/>
              <a:t> hydraulic circuit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Tunable mass damper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 brake force of 300lbs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75" y="3009400"/>
            <a:ext cx="2030126" cy="152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4624" y="2874575"/>
            <a:ext cx="2309202" cy="1731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HARDWARE</a:t>
            </a:r>
            <a:endParaRPr/>
          </a:p>
        </p:txBody>
      </p:sp>
      <p:sp>
        <p:nvSpPr>
          <p:cNvPr id="361" name="Google Shape;361;p43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43"/>
          <p:cNvSpPr txBox="1"/>
          <p:nvPr>
            <p:ph idx="1" type="body"/>
          </p:nvPr>
        </p:nvSpPr>
        <p:spPr>
          <a:xfrm>
            <a:off x="311700" y="1076200"/>
            <a:ext cx="74748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Other Necessary Systems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VR headset TBD, no super obvious choice ~$400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PC specs TBD, as possible dual use as aero sim ~$700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Miscellaneous</a:t>
            </a:r>
            <a:r>
              <a:rPr lang="en"/>
              <a:t> cords, connectors</a:t>
            </a:r>
            <a:r>
              <a:rPr lang="en"/>
              <a:t> ~$200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Combined budget: 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Steering wheel and base: $950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Pedals: Sponsored -&gt; may need to pay shipping?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SUMMARY (</a:t>
            </a:r>
            <a:r>
              <a:rPr lang="en" u="sng">
                <a:solidFill>
                  <a:schemeClr val="hlink"/>
                </a:solidFill>
                <a:hlinkClick r:id="rId3"/>
              </a:rPr>
              <a:t>BOM</a:t>
            </a:r>
            <a:r>
              <a:rPr lang="en"/>
              <a:t>)</a:t>
            </a:r>
            <a:endParaRPr/>
          </a:p>
        </p:txBody>
      </p:sp>
      <p:sp>
        <p:nvSpPr>
          <p:cNvPr id="368" name="Google Shape;368;p44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69" name="Google Shape;369;p44"/>
          <p:cNvGraphicFramePr/>
          <p:nvPr/>
        </p:nvGraphicFramePr>
        <p:xfrm>
          <a:off x="311700" y="10092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{31A0373A-BF64-4E9A-9EDD-A20CC000A093}</a:tableStyleId>
              </a:tblPr>
              <a:tblGrid>
                <a:gridCol w="6517650"/>
                <a:gridCol w="2002950"/>
              </a:tblGrid>
              <a:tr h="38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Assembly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Cost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38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Chassis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$1,592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Seat (casted seat)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$500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38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Steering Wheel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$105.41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Side Impact Member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$89.86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Pedals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$241.34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Simulation Hardware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Approx $2250 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Approx $4800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Original</a:t>
                      </a: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budget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$7000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375" name="Google Shape;375;p45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76" name="Google Shape;376;p45"/>
          <p:cNvGraphicFramePr/>
          <p:nvPr/>
        </p:nvGraphicFramePr>
        <p:xfrm>
          <a:off x="311700" y="107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{31A0373A-BF64-4E9A-9EDD-A20CC000A093}</a:tableStyleId>
              </a:tblPr>
              <a:tblGrid>
                <a:gridCol w="6064150"/>
                <a:gridCol w="2456450"/>
              </a:tblGrid>
              <a:tr h="45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Deliverable</a:t>
                      </a:r>
                      <a:endParaRPr b="1"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Date</a:t>
                      </a:r>
                      <a:endParaRPr b="1"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BOM Ordered</a:t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4/17</a:t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Manufacturing Started</a:t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4/17</a:t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Manufacturing Finished</a:t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4/30</a:t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Assembly Started</a:t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When parts arrive</a:t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MVP 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Assembly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Finished (ergo components)</a:t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5/2</a:t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Full Assembly Complete</a:t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5/7</a:t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/>
          </a:p>
        </p:txBody>
      </p:sp>
      <p:sp>
        <p:nvSpPr>
          <p:cNvPr id="382" name="Google Shape;382;p46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46"/>
          <p:cNvSpPr txBox="1"/>
          <p:nvPr>
            <p:ph idx="1" type="body"/>
          </p:nvPr>
        </p:nvSpPr>
        <p:spPr>
          <a:xfrm>
            <a:off x="311700" y="1076200"/>
            <a:ext cx="30030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Structures </a:t>
            </a:r>
            <a:br>
              <a:rPr lang="en"/>
            </a:br>
            <a:r>
              <a:rPr lang="en"/>
              <a:t>→ Sub-Teams </a:t>
            </a:r>
            <a:br>
              <a:rPr lang="en"/>
            </a:br>
            <a:r>
              <a:rPr lang="en"/>
              <a:t>→ Driver Interface </a:t>
            </a:r>
            <a:br>
              <a:rPr lang="en"/>
            </a:br>
            <a:r>
              <a:rPr lang="en"/>
              <a:t>→ The Rig </a:t>
            </a:r>
            <a:br>
              <a:rPr lang="en"/>
            </a:br>
            <a:r>
              <a:rPr lang="en"/>
              <a:t>→ The Rig Meeting Notes</a:t>
            </a:r>
            <a:endParaRPr b="1"/>
          </a:p>
        </p:txBody>
      </p:sp>
      <p:pic>
        <p:nvPicPr>
          <p:cNvPr id="384" name="Google Shape;3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550" y="949788"/>
            <a:ext cx="5757000" cy="3243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 txBox="1"/>
          <p:nvPr>
            <p:ph idx="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GOALS</a:t>
            </a:r>
            <a:endParaRPr/>
          </a:p>
        </p:txBody>
      </p:sp>
      <p:sp>
        <p:nvSpPr>
          <p:cNvPr id="82" name="Google Shape;82;p12"/>
          <p:cNvSpPr txBox="1"/>
          <p:nvPr>
            <p:ph idx="1" type="body"/>
          </p:nvPr>
        </p:nvSpPr>
        <p:spPr>
          <a:xfrm>
            <a:off x="311700" y="1076188"/>
            <a:ext cx="85206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Original Goals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an adjustable rig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Receive feedback from drivers on how to comfortably position elements the driver interacts with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Reusable for many years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Additional Goal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simulation rig for driver practice and testing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 AND CONCERNS</a:t>
            </a:r>
            <a:endParaRPr/>
          </a:p>
        </p:txBody>
      </p:sp>
      <p:sp>
        <p:nvSpPr>
          <p:cNvPr id="395" name="Google Shape;395;p48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48"/>
          <p:cNvSpPr txBox="1"/>
          <p:nvPr>
            <p:ph idx="1" type="body"/>
          </p:nvPr>
        </p:nvSpPr>
        <p:spPr>
          <a:xfrm>
            <a:off x="311700" y="1076200"/>
            <a:ext cx="44196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5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Seat attachment/ type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Temporarily</a:t>
            </a:r>
            <a:r>
              <a:rPr lang="en" sz="1200"/>
              <a:t> some sort of cushion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Spend more on steering wheel?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YEAH LETS FUCKING DO IT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Side Impact Member Y Position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Something we want. Add </a:t>
            </a:r>
            <a:r>
              <a:rPr lang="en" sz="1200"/>
              <a:t>horizontal</a:t>
            </a:r>
            <a:r>
              <a:rPr lang="en" sz="1200"/>
              <a:t> sliders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Spare heel stops and headrest in ICE?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Use for now since they exist in ice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Take a closer look at each range of motion and make sure we have enough range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Origin is an imaginary point due to bent MRH (this is ok but good to note)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Wait until PC part prices go down til fall before buying  </a:t>
            </a:r>
            <a:endParaRPr sz="12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SPECIFICATIONS</a:t>
            </a:r>
            <a:endParaRPr/>
          </a:p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2180550" y="1098975"/>
            <a:ext cx="27195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/>
              <a:t>Steering wheel</a:t>
            </a:r>
            <a:endParaRPr sz="1600"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Z position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X position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Angle about Y</a:t>
            </a:r>
            <a:endParaRPr sz="14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/>
              <a:t>Pedals</a:t>
            </a:r>
            <a:endParaRPr sz="1600"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Z position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X position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Angle about 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Face Z position (WRT Heel Support)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Face X position (WRT Heel support)</a:t>
            </a:r>
            <a:endParaRPr sz="1400"/>
          </a:p>
        </p:txBody>
      </p:sp>
      <p:sp>
        <p:nvSpPr>
          <p:cNvPr id="91" name="Google Shape;91;p13"/>
          <p:cNvSpPr txBox="1"/>
          <p:nvPr>
            <p:ph idx="2" type="body"/>
          </p:nvPr>
        </p:nvSpPr>
        <p:spPr>
          <a:xfrm>
            <a:off x="311700" y="1098975"/>
            <a:ext cx="24444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/>
              <a:t>Headrest</a:t>
            </a:r>
            <a:endParaRPr sz="1600"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Z position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X position</a:t>
            </a:r>
            <a:endParaRPr sz="14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/>
              <a:t>Seat</a:t>
            </a:r>
            <a:endParaRPr sz="1600"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X position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Angle</a:t>
            </a:r>
            <a:endParaRPr sz="14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/>
              <a:t>Front roll hoop </a:t>
            </a:r>
            <a:endParaRPr sz="1600"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X position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Z position</a:t>
            </a:r>
            <a:endParaRPr sz="14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/>
              <a:t>Main roll hoop</a:t>
            </a:r>
            <a:endParaRPr sz="1600"/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Z position</a:t>
            </a:r>
            <a:endParaRPr sz="1600"/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 b="0" l="0" r="92198" t="94506"/>
          <a:stretch/>
        </p:blipFill>
        <p:spPr>
          <a:xfrm>
            <a:off x="7666550" y="229775"/>
            <a:ext cx="1064225" cy="7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950" y="1094000"/>
            <a:ext cx="366061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CONSTRAINTS: RULES REQUIREMENTS</a:t>
            </a:r>
            <a:endParaRPr/>
          </a:p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311700" y="1007325"/>
            <a:ext cx="5492100" cy="3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/>
              <a:t>Link to rules spreadsheet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here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/>
              <a:t>Important Rule: F.5.5.3 – Roll Hoop and Driver Position</a:t>
            </a:r>
            <a:endParaRPr b="1"/>
          </a:p>
          <a:p>
            <a:pPr indent="-304800" lvl="0" marL="457200" rtl="0" algn="l">
              <a:spcBef>
                <a:spcPts val="5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When seated normally and restrained by the Driver Restraint System, the helmet of a 95th percentile male (see V.2.1.1) and all of the team’s drivers must: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Be a minimum of 50 mm from the straight line drawn from the top of the Main Hoop to the top of the Front Hoop.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Be a minimum of 50 mm from the straight line drawn from the top of the Main Hoop to the lower end of the Main Hoop Bracing if the bracing extends rearwards.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Be no further rearwards than the rear surface of the Main Hoop if the Main Hoop Bracing extends forwards.</a:t>
            </a:r>
            <a:endParaRPr sz="1200"/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4">
            <a:alphaModFix/>
          </a:blip>
          <a:srcRect b="4199" l="7022" r="45850" t="48663"/>
          <a:stretch/>
        </p:blipFill>
        <p:spPr>
          <a:xfrm>
            <a:off x="5803725" y="1076200"/>
            <a:ext cx="3028574" cy="18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4">
            <a:alphaModFix/>
          </a:blip>
          <a:srcRect b="4199" l="56902" r="7432" t="52771"/>
          <a:stretch/>
        </p:blipFill>
        <p:spPr>
          <a:xfrm>
            <a:off x="6172063" y="2926050"/>
            <a:ext cx="2291899" cy="16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OVERVIEW</a:t>
            </a:r>
            <a:endParaRPr/>
          </a:p>
        </p:txBody>
      </p: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3018" l="7023" r="4182" t="2365"/>
          <a:stretch/>
        </p:blipFill>
        <p:spPr>
          <a:xfrm>
            <a:off x="311700" y="1008950"/>
            <a:ext cx="3570125" cy="35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 rotWithShape="1">
          <a:blip r:embed="rId4">
            <a:alphaModFix/>
          </a:blip>
          <a:srcRect b="2854" l="3489" r="5634" t="14419"/>
          <a:stretch/>
        </p:blipFill>
        <p:spPr>
          <a:xfrm>
            <a:off x="4485325" y="1008950"/>
            <a:ext cx="4346967" cy="35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CHASSIS</a:t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311700" y="1076188"/>
            <a:ext cx="85206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Function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rigid structure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React steering torque efficiently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React various loads from driver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Fixed MRH for measurement origin 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050" y="1479150"/>
            <a:ext cx="3840249" cy="26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311700" y="202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CHASSIS</a:t>
            </a:r>
            <a:endParaRPr/>
          </a:p>
        </p:txBody>
      </p:sp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8472450" y="4662800"/>
            <a:ext cx="599100" cy="4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544" y="1017500"/>
            <a:ext cx="5012925" cy="350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/>
          <p:nvPr/>
        </p:nvSpPr>
        <p:spPr>
          <a:xfrm>
            <a:off x="5080375" y="2372925"/>
            <a:ext cx="2164800" cy="309300"/>
          </a:xfrm>
          <a:prstGeom prst="wedgeRectCallout">
            <a:avLst>
              <a:gd fmla="val -91105" name="adj1"/>
              <a:gd fmla="val 17649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Main Roll Hoop</a:t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5857575" y="2973400"/>
            <a:ext cx="2302500" cy="529200"/>
          </a:xfrm>
          <a:prstGeom prst="wedgeRectCallout">
            <a:avLst>
              <a:gd fmla="val -48395" name="adj1"/>
              <a:gd fmla="val 10128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Bigger Extrusion for Wheel and Pedals Stiffness</a:t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5080375" y="774800"/>
            <a:ext cx="2442300" cy="309300"/>
          </a:xfrm>
          <a:prstGeom prst="wedgeRectCallout">
            <a:avLst>
              <a:gd fmla="val -91105" name="adj1"/>
              <a:gd fmla="val 17649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MRH </a:t>
            </a:r>
            <a:r>
              <a:rPr lang="en"/>
              <a:t>Adjustable</a:t>
            </a:r>
            <a:r>
              <a:rPr lang="en"/>
              <a:t> Vertically </a:t>
            </a:r>
            <a:endParaRPr/>
          </a:p>
        </p:txBody>
      </p:sp>
      <p:sp>
        <p:nvSpPr>
          <p:cNvPr id="129" name="Google Shape;129;p17"/>
          <p:cNvSpPr/>
          <p:nvPr/>
        </p:nvSpPr>
        <p:spPr>
          <a:xfrm>
            <a:off x="744700" y="1798650"/>
            <a:ext cx="2209800" cy="423900"/>
          </a:xfrm>
          <a:prstGeom prst="wedgeRectCallout">
            <a:avLst>
              <a:gd fmla="val 48786" name="adj1"/>
              <a:gd fmla="val 13742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Triangular Bracing for Headrest and Anti-flex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MR Design Review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